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9" r:id="rId6"/>
    <p:sldId id="258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FF17"/>
    <a:srgbClr val="2B0A3D"/>
    <a:srgbClr val="0070AD"/>
    <a:srgbClr val="E6E7E7"/>
    <a:srgbClr val="12ABDB"/>
    <a:srgbClr val="300B48"/>
    <a:srgbClr val="D9D9D9"/>
    <a:srgbClr val="95E616"/>
    <a:srgbClr val="FF30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7" autoAdjust="0"/>
    <p:restoredTop sz="96215" autoAdjust="0"/>
  </p:normalViewPr>
  <p:slideViewPr>
    <p:cSldViewPr>
      <p:cViewPr varScale="1">
        <p:scale>
          <a:sx n="90" d="100"/>
          <a:sy n="90" d="100"/>
        </p:scale>
        <p:origin x="162" y="84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09/11/2017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09/11/2017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Layouts/_rels/slideLayout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.svg"/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Relationship Id="rId27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23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pgemini.com/optimize-your-business-and-it-operations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29.svg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2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</a:t>
            </a:r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</a:t>
            </a:r>
            <a:r>
              <a:rPr lang="en-US" dirty="0" smtClean="0"/>
              <a:t>styles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8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</a:t>
            </a:r>
            <a:r>
              <a:rPr lang="en-US" dirty="0" smtClean="0"/>
              <a:t>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 smtClean="0"/>
              <a:t>Click to </a:t>
            </a:r>
            <a:r>
              <a:rPr lang="en-US" dirty="0"/>
              <a:t>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Capgemini Blue</a:t>
            </a:r>
          </a:p>
          <a:p>
            <a:pPr marL="171450"/>
            <a:r>
              <a:rPr lang="en-US" sz="600" dirty="0" smtClean="0"/>
              <a:t>R 0</a:t>
            </a:r>
          </a:p>
          <a:p>
            <a:pPr marL="171450"/>
            <a:r>
              <a:rPr lang="en-US" sz="600" dirty="0" smtClean="0"/>
              <a:t>G 112</a:t>
            </a:r>
          </a:p>
          <a:p>
            <a:pPr marL="171450"/>
            <a:r>
              <a:rPr lang="en-US" sz="600" dirty="0" smtClean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</a:p>
          <a:p>
            <a:pPr marL="171450"/>
            <a:r>
              <a:rPr lang="en-US" sz="600" dirty="0" smtClean="0"/>
              <a:t>R 18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171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219</a:t>
            </a:r>
            <a:endParaRPr lang="en-US" sz="6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Deep</a:t>
            </a:r>
            <a:br>
              <a:rPr lang="en-US" sz="600" b="1" dirty="0" smtClean="0"/>
            </a:br>
            <a:r>
              <a:rPr lang="en-US" sz="600" b="1" dirty="0" smtClean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43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61</a:t>
            </a:r>
            <a:endParaRPr lang="en-US" sz="6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Tech</a:t>
            </a:r>
            <a:br>
              <a:rPr lang="en-US" sz="600" b="1" dirty="0" smtClean="0"/>
            </a:br>
            <a:r>
              <a:rPr lang="en-US" sz="600" b="1" dirty="0" smtClean="0"/>
              <a:t>Red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76</a:t>
            </a:r>
            <a:endParaRPr lang="en-US" sz="6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Zest</a:t>
            </a:r>
            <a:br>
              <a:rPr lang="en-US" sz="600" b="1" dirty="0" smtClean="0"/>
            </a:br>
            <a:r>
              <a:rPr lang="en-US" sz="600" b="1" dirty="0" smtClean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149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230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</a:t>
            </a:r>
            <a:r>
              <a:rPr lang="en-US" sz="600" b="1" dirty="0" smtClean="0"/>
              <a:t>Blue</a:t>
            </a:r>
            <a:r>
              <a:rPr lang="en-US" sz="600" dirty="0" smtClean="0"/>
              <a:t> (-50%)</a:t>
            </a:r>
            <a:endParaRPr lang="en-US" sz="600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184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214</a:t>
            </a:r>
            <a:endParaRPr lang="en-US" sz="6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  <a:r>
              <a:rPr lang="en-US" sz="600" dirty="0" smtClean="0"/>
              <a:t> </a:t>
            </a:r>
            <a:r>
              <a:rPr lang="en-US" sz="600" dirty="0"/>
              <a:t>(-50%)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213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237</a:t>
            </a:r>
            <a:endParaRPr lang="en-US" sz="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109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204</a:t>
            </a:r>
            <a:endParaRPr lang="en-US" sz="6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Orange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39</a:t>
            </a:r>
            <a:endParaRPr lang="en-US" sz="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Purple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57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186</a:t>
            </a:r>
            <a:endParaRPr lang="en-US" sz="6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Green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195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123</a:t>
            </a:r>
            <a:endParaRPr lang="en-US" sz="6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107</a:t>
            </a:r>
            <a:endParaRPr lang="en-US" sz="6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153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156</a:t>
            </a:r>
            <a:endParaRPr lang="en-US" sz="6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209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208</a:t>
            </a:r>
            <a:endParaRPr lang="en-US" sz="6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Light</a:t>
            </a:r>
            <a:br>
              <a:rPr lang="en-US" sz="600" b="1" dirty="0" smtClean="0"/>
            </a:b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128</a:t>
            </a:r>
            <a:endParaRPr lang="en-US" sz="60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134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100</a:t>
            </a:r>
            <a:endParaRPr lang="en-US" sz="6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Primary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Infographic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Secondary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71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167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 smtClean="0"/>
              <a:t>Click to </a:t>
            </a:r>
            <a:r>
              <a:rPr lang="en-US" dirty="0"/>
              <a:t>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Capgemini Blue</a:t>
            </a:r>
          </a:p>
          <a:p>
            <a:pPr marL="171450"/>
            <a:r>
              <a:rPr lang="en-US" sz="600" dirty="0" smtClean="0"/>
              <a:t>R 0</a:t>
            </a:r>
          </a:p>
          <a:p>
            <a:pPr marL="171450"/>
            <a:r>
              <a:rPr lang="en-US" sz="600" dirty="0" smtClean="0"/>
              <a:t>G 112</a:t>
            </a:r>
          </a:p>
          <a:p>
            <a:pPr marL="171450"/>
            <a:r>
              <a:rPr lang="en-US" sz="600" dirty="0" smtClean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</a:p>
          <a:p>
            <a:pPr marL="171450"/>
            <a:r>
              <a:rPr lang="en-US" sz="600" dirty="0" smtClean="0"/>
              <a:t>R 18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171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219</a:t>
            </a:r>
            <a:endParaRPr lang="en-US" sz="6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Deep</a:t>
            </a:r>
            <a:br>
              <a:rPr lang="en-US" sz="600" b="1" dirty="0" smtClean="0"/>
            </a:br>
            <a:r>
              <a:rPr lang="en-US" sz="600" b="1" dirty="0" smtClean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43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61</a:t>
            </a:r>
            <a:endParaRPr lang="en-US" sz="6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Tech</a:t>
            </a:r>
            <a:br>
              <a:rPr lang="en-US" sz="600" b="1" dirty="0" smtClean="0"/>
            </a:br>
            <a:r>
              <a:rPr lang="en-US" sz="600" b="1" dirty="0" smtClean="0"/>
              <a:t>Red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76</a:t>
            </a:r>
            <a:endParaRPr lang="en-US" sz="6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Zest</a:t>
            </a:r>
            <a:br>
              <a:rPr lang="en-US" sz="600" b="1" dirty="0" smtClean="0"/>
            </a:br>
            <a:r>
              <a:rPr lang="en-US" sz="600" b="1" dirty="0" smtClean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149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230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</a:t>
            </a:r>
            <a:r>
              <a:rPr lang="en-US" sz="600" b="1" dirty="0" smtClean="0"/>
              <a:t>Blue</a:t>
            </a:r>
            <a:r>
              <a:rPr lang="en-US" sz="600" dirty="0" smtClean="0"/>
              <a:t> (-50%)</a:t>
            </a:r>
            <a:endParaRPr lang="en-US" sz="600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128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184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214</a:t>
            </a:r>
            <a:endParaRPr lang="en-US" sz="6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 smtClean="0"/>
              <a:t>Vibrant</a:t>
            </a:r>
            <a:br>
              <a:rPr lang="en-US" sz="600" b="1" dirty="0" smtClean="0"/>
            </a:br>
            <a:r>
              <a:rPr lang="en-US" sz="600" b="1" dirty="0" smtClean="0"/>
              <a:t>Blue</a:t>
            </a:r>
            <a:r>
              <a:rPr lang="en-US" sz="600" dirty="0" smtClean="0"/>
              <a:t> </a:t>
            </a:r>
            <a:r>
              <a:rPr lang="en-US" sz="600" dirty="0"/>
              <a:t>(-50%)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213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237</a:t>
            </a:r>
            <a:endParaRPr lang="en-US" sz="6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109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100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204</a:t>
            </a:r>
            <a:endParaRPr lang="en-US" sz="6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Orange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39</a:t>
            </a:r>
            <a:endParaRPr lang="en-US" sz="6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255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22</a:t>
            </a:r>
            <a:endParaRPr lang="en-US" sz="6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Purple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126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57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186</a:t>
            </a:r>
            <a:endParaRPr lang="en-US" sz="6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Green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0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195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123</a:t>
            </a:r>
            <a:endParaRPr lang="en-US" sz="60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99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107</a:t>
            </a:r>
            <a:endParaRPr lang="en-US" sz="6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15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153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156</a:t>
            </a:r>
            <a:endParaRPr lang="en-US" sz="60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Bright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 smtClean="0"/>
              <a:t>Aqua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209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208</a:t>
            </a:r>
            <a:endParaRPr lang="en-US" sz="6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Light</a:t>
            </a:r>
            <a:br>
              <a:rPr lang="en-US" sz="600" b="1" dirty="0" smtClean="0"/>
            </a:b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203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41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128</a:t>
            </a:r>
            <a:endParaRPr lang="en-US" sz="6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Claret</a:t>
            </a:r>
            <a:endParaRPr lang="en-US" sz="600" b="1" dirty="0"/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134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8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100</a:t>
            </a:r>
            <a:endParaRPr lang="en-US" sz="6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Primary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Infographic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 smtClean="0">
                <a:solidFill>
                  <a:schemeClr val="tx2"/>
                </a:solidFill>
              </a:rPr>
              <a:t>Secondary</a:t>
            </a:r>
            <a:endParaRPr lang="en-US" sz="1000" b="1" dirty="0">
              <a:solidFill>
                <a:schemeClr val="tx2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 smtClean="0"/>
              <a:t>Dark</a:t>
            </a:r>
            <a:r>
              <a:rPr lang="en-US" sz="600" b="1" dirty="0"/>
              <a:t/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</a:t>
            </a:r>
            <a:r>
              <a:rPr lang="en-US" sz="600" dirty="0" smtClean="0"/>
              <a:t>71</a:t>
            </a:r>
            <a:endParaRPr lang="en-US" sz="600" dirty="0"/>
          </a:p>
          <a:p>
            <a:pPr marL="171450"/>
            <a:r>
              <a:rPr lang="en-US" sz="600" dirty="0"/>
              <a:t>G </a:t>
            </a:r>
            <a:r>
              <a:rPr lang="en-US" sz="600" dirty="0" smtClean="0"/>
              <a:t>1</a:t>
            </a:r>
            <a:endParaRPr lang="en-US" sz="600" dirty="0"/>
          </a:p>
          <a:p>
            <a:pPr marL="171450"/>
            <a:r>
              <a:rPr lang="en-US" sz="600" dirty="0"/>
              <a:t>B </a:t>
            </a:r>
            <a:r>
              <a:rPr lang="en-US" sz="600" dirty="0" smtClean="0"/>
              <a:t>167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 smtClean="0"/>
              <a:t>Azure Machine Learning Studio tutorial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AT" dirty="0" smtClean="0"/>
              <a:t>Thomas Delissen – 10.11.2017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3906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Content</a:t>
            </a:r>
            <a:endParaRPr lang="de-A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17592" y="1430234"/>
            <a:ext cx="4310256" cy="501101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AT" dirty="0" smtClean="0"/>
              <a:t>Basic machine learning approach</a:t>
            </a:r>
          </a:p>
          <a:p>
            <a:pPr marL="285750" indent="-285750">
              <a:buFontTx/>
              <a:buChar char="-"/>
            </a:pPr>
            <a:endParaRPr lang="de-AT" dirty="0"/>
          </a:p>
          <a:p>
            <a:pPr marL="285750" indent="-285750">
              <a:buFontTx/>
              <a:buChar char="-"/>
            </a:pPr>
            <a:r>
              <a:rPr lang="de-AT" dirty="0" smtClean="0"/>
              <a:t>Sample model approach</a:t>
            </a:r>
          </a:p>
          <a:p>
            <a:pPr marL="285750" indent="-285750">
              <a:buFontTx/>
              <a:buChar char="-"/>
            </a:pPr>
            <a:endParaRPr lang="de-AT" dirty="0"/>
          </a:p>
          <a:p>
            <a:pPr marL="285750" indent="-285750">
              <a:buFontTx/>
              <a:buChar char="-"/>
            </a:pPr>
            <a:r>
              <a:rPr lang="de-AT" dirty="0" smtClean="0"/>
              <a:t>Understanding the data</a:t>
            </a:r>
          </a:p>
          <a:p>
            <a:pPr marL="285750" indent="-285750">
              <a:buFontTx/>
              <a:buChar char="-"/>
            </a:pPr>
            <a:endParaRPr lang="de-AT" dirty="0"/>
          </a:p>
          <a:p>
            <a:pPr marL="285750" indent="-285750">
              <a:buFontTx/>
              <a:buChar char="-"/>
            </a:pPr>
            <a:r>
              <a:rPr lang="de-AT" dirty="0" smtClean="0"/>
              <a:t>Overview of steps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831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Basic machine learning approach</a:t>
            </a:r>
            <a:br>
              <a:rPr lang="de-AT" dirty="0" smtClean="0"/>
            </a:br>
            <a:r>
              <a:rPr lang="de-AT" dirty="0" smtClean="0"/>
              <a:t>(aka Data Science)</a:t>
            </a:r>
            <a:endParaRPr lang="de-AT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de-AT" dirty="0" smtClean="0"/>
              <a:t>We will do supervised learning, meaning a standard Classification or Regression problem. </a:t>
            </a:r>
          </a:p>
          <a:p>
            <a:r>
              <a:rPr lang="de-AT" dirty="0" smtClean="0"/>
              <a:t>We will make a simple hypothesis and create a simple prediction model; this is just to show you how it works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AT" dirty="0" smtClean="0"/>
              <a:t>We will use a sample data set, in this case the Garmin data from Pascal</a:t>
            </a:r>
            <a:endParaRPr lang="de-AT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AT" dirty="0" smtClean="0"/>
              <a:t>We will do as much as possible in Azures Machine Learning Studio</a:t>
            </a:r>
            <a:endParaRPr lang="de-AT" dirty="0"/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r="679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5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Sample model approach</a:t>
            </a:r>
            <a:endParaRPr lang="de-A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AT" dirty="0" smtClean="0"/>
              <a:t>This is the training cycle. </a:t>
            </a:r>
          </a:p>
          <a:p>
            <a:endParaRPr lang="de-AT" dirty="0"/>
          </a:p>
          <a:p>
            <a:r>
              <a:rPr lang="de-AT" dirty="0" smtClean="0"/>
              <a:t>You need to determine the parameter you want to predict first. </a:t>
            </a:r>
          </a:p>
          <a:p>
            <a:endParaRPr lang="de-AT" dirty="0"/>
          </a:p>
          <a:p>
            <a:r>
              <a:rPr lang="de-AT" dirty="0" smtClean="0"/>
              <a:t>After training, the model </a:t>
            </a:r>
            <a:br>
              <a:rPr lang="de-AT" dirty="0" smtClean="0"/>
            </a:br>
            <a:r>
              <a:rPr lang="de-AT" dirty="0" smtClean="0"/>
              <a:t>can be deployed as a </a:t>
            </a:r>
            <a:br>
              <a:rPr lang="de-AT" dirty="0" smtClean="0"/>
            </a:br>
            <a:r>
              <a:rPr lang="de-AT" dirty="0" smtClean="0"/>
              <a:t>webservice, where you</a:t>
            </a:r>
            <a:br>
              <a:rPr lang="de-AT" dirty="0" smtClean="0"/>
            </a:br>
            <a:r>
              <a:rPr lang="de-AT" dirty="0" smtClean="0"/>
              <a:t>put in data, and get </a:t>
            </a:r>
            <a:br>
              <a:rPr lang="de-AT" dirty="0" smtClean="0"/>
            </a:br>
            <a:r>
              <a:rPr lang="de-AT" dirty="0" smtClean="0"/>
              <a:t>out a prediction.</a:t>
            </a:r>
            <a:endParaRPr lang="de-AT" dirty="0"/>
          </a:p>
        </p:txBody>
      </p:sp>
      <p:sp>
        <p:nvSpPr>
          <p:cNvPr id="9" name="Rectangle 8"/>
          <p:cNvSpPr/>
          <p:nvPr/>
        </p:nvSpPr>
        <p:spPr>
          <a:xfrm>
            <a:off x="7104112" y="332656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Load raw data CSV</a:t>
            </a:r>
            <a:endParaRPr lang="de-AT" dirty="0"/>
          </a:p>
        </p:txBody>
      </p:sp>
      <p:sp>
        <p:nvSpPr>
          <p:cNvPr id="10" name="Rectangle 9"/>
          <p:cNvSpPr/>
          <p:nvPr/>
        </p:nvSpPr>
        <p:spPr>
          <a:xfrm>
            <a:off x="7104112" y="1448780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Clean data</a:t>
            </a:r>
            <a:endParaRPr lang="de-AT" dirty="0"/>
          </a:p>
        </p:txBody>
      </p:sp>
      <p:sp>
        <p:nvSpPr>
          <p:cNvPr id="11" name="Rectangle 10"/>
          <p:cNvSpPr/>
          <p:nvPr/>
        </p:nvSpPr>
        <p:spPr>
          <a:xfrm>
            <a:off x="6096000" y="2924944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Training set 80%</a:t>
            </a:r>
            <a:endParaRPr lang="de-AT" dirty="0"/>
          </a:p>
        </p:txBody>
      </p:sp>
      <p:sp>
        <p:nvSpPr>
          <p:cNvPr id="12" name="Rectangle 11"/>
          <p:cNvSpPr/>
          <p:nvPr/>
        </p:nvSpPr>
        <p:spPr>
          <a:xfrm>
            <a:off x="8184232" y="2924944"/>
            <a:ext cx="158417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Test set 20%</a:t>
            </a:r>
            <a:endParaRPr lang="de-AT" dirty="0"/>
          </a:p>
        </p:txBody>
      </p: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>
            <a:off x="7896200" y="1124744"/>
            <a:ext cx="0" cy="3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/>
          <p:cNvSpPr/>
          <p:nvPr/>
        </p:nvSpPr>
        <p:spPr>
          <a:xfrm>
            <a:off x="7248128" y="2348880"/>
            <a:ext cx="1296144" cy="43204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050" dirty="0" smtClean="0"/>
              <a:t>split</a:t>
            </a:r>
            <a:endParaRPr lang="de-AT" sz="1050" dirty="0"/>
          </a:p>
        </p:txBody>
      </p:sp>
      <p:cxnSp>
        <p:nvCxnSpPr>
          <p:cNvPr id="17" name="Straight Arrow Connector 16"/>
          <p:cNvCxnSpPr>
            <a:stCxn id="10" idx="2"/>
            <a:endCxn id="15" idx="0"/>
          </p:cNvCxnSpPr>
          <p:nvPr/>
        </p:nvCxnSpPr>
        <p:spPr>
          <a:xfrm>
            <a:off x="7896200" y="2240868"/>
            <a:ext cx="0" cy="108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  <a:endCxn id="11" idx="0"/>
          </p:cNvCxnSpPr>
          <p:nvPr/>
        </p:nvCxnSpPr>
        <p:spPr>
          <a:xfrm flipH="1">
            <a:off x="6888088" y="2780928"/>
            <a:ext cx="36004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4"/>
            <a:endCxn id="12" idx="0"/>
          </p:cNvCxnSpPr>
          <p:nvPr/>
        </p:nvCxnSpPr>
        <p:spPr>
          <a:xfrm>
            <a:off x="8544272" y="2780928"/>
            <a:ext cx="432048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56382" y="3501008"/>
            <a:ext cx="151216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 smtClean="0"/>
              <a:t>Model definition (For example: Linear Regression)</a:t>
            </a:r>
            <a:endParaRPr lang="de-AT" sz="1200" dirty="0"/>
          </a:p>
        </p:txBody>
      </p:sp>
      <p:sp>
        <p:nvSpPr>
          <p:cNvPr id="23" name="Rectangle 22"/>
          <p:cNvSpPr/>
          <p:nvPr/>
        </p:nvSpPr>
        <p:spPr>
          <a:xfrm>
            <a:off x="6168008" y="4465476"/>
            <a:ext cx="144016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Train model</a:t>
            </a:r>
            <a:endParaRPr lang="de-AT" dirty="0"/>
          </a:p>
        </p:txBody>
      </p:sp>
      <p:cxnSp>
        <p:nvCxnSpPr>
          <p:cNvPr id="25" name="Straight Arrow Connector 24"/>
          <p:cNvCxnSpPr>
            <a:stCxn id="11" idx="2"/>
            <a:endCxn id="23" idx="0"/>
          </p:cNvCxnSpPr>
          <p:nvPr/>
        </p:nvCxnSpPr>
        <p:spPr>
          <a:xfrm>
            <a:off x="6888088" y="3717032"/>
            <a:ext cx="0" cy="74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3" idx="1"/>
          </p:cNvCxnSpPr>
          <p:nvPr/>
        </p:nvCxnSpPr>
        <p:spPr>
          <a:xfrm>
            <a:off x="4750250" y="4293096"/>
            <a:ext cx="1417758" cy="568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524328" y="5609964"/>
            <a:ext cx="144016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Test model</a:t>
            </a:r>
            <a:endParaRPr lang="de-AT" dirty="0"/>
          </a:p>
        </p:txBody>
      </p:sp>
      <p:cxnSp>
        <p:nvCxnSpPr>
          <p:cNvPr id="32" name="Straight Arrow Connector 31"/>
          <p:cNvCxnSpPr>
            <a:stCxn id="23" idx="2"/>
            <a:endCxn id="30" idx="0"/>
          </p:cNvCxnSpPr>
          <p:nvPr/>
        </p:nvCxnSpPr>
        <p:spPr>
          <a:xfrm>
            <a:off x="6888088" y="5257564"/>
            <a:ext cx="1356320" cy="3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2"/>
            <a:endCxn id="30" idx="0"/>
          </p:cNvCxnSpPr>
          <p:nvPr/>
        </p:nvCxnSpPr>
        <p:spPr>
          <a:xfrm flipH="1">
            <a:off x="8244408" y="3717032"/>
            <a:ext cx="731912" cy="189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912424" y="5609964"/>
            <a:ext cx="151216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Prediction / Accuracy output</a:t>
            </a:r>
            <a:endParaRPr lang="de-AT" dirty="0"/>
          </a:p>
        </p:txBody>
      </p:sp>
      <p:cxnSp>
        <p:nvCxnSpPr>
          <p:cNvPr id="37" name="Straight Arrow Connector 36"/>
          <p:cNvCxnSpPr>
            <a:stCxn id="30" idx="3"/>
            <a:endCxn id="35" idx="1"/>
          </p:cNvCxnSpPr>
          <p:nvPr/>
        </p:nvCxnSpPr>
        <p:spPr>
          <a:xfrm>
            <a:off x="8964488" y="6006008"/>
            <a:ext cx="947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81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Understanding the data</a:t>
            </a:r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de-AT" dirty="0" smtClean="0"/>
              <a:t>Normally, you would do proper business analysis and data analysis to determine the business problems and come up with ways to solve that.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6"/>
          </p:nvPr>
        </p:nvSpPr>
        <p:spPr>
          <a:xfrm>
            <a:off x="6759187" y="1430234"/>
            <a:ext cx="5678409" cy="1368152"/>
          </a:xfrm>
        </p:spPr>
        <p:txBody>
          <a:bodyPr/>
          <a:lstStyle/>
          <a:p>
            <a:r>
              <a:rPr lang="de-AT" dirty="0" smtClean="0"/>
              <a:t>Here we will just look at the data and pick a parameter to predict. Parameters are:</a:t>
            </a:r>
          </a:p>
          <a:p>
            <a:r>
              <a:rPr lang="de-AT" dirty="0" smtClean="0"/>
              <a:t>Date, Location, Type_of_exercise, Distance, Duration, Average_speed, Heartbeat, Calories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7"/>
          </p:nvPr>
        </p:nvSpPr>
        <p:spPr>
          <a:xfrm>
            <a:off x="429557" y="2569540"/>
            <a:ext cx="5678409" cy="1368152"/>
          </a:xfrm>
        </p:spPr>
        <p:txBody>
          <a:bodyPr/>
          <a:lstStyle/>
          <a:p>
            <a:r>
              <a:rPr lang="de-AT" dirty="0" smtClean="0"/>
              <a:t>Maybe we can try to predict Pascals heartbeat based on the Distance and Duration parameters. </a:t>
            </a:r>
          </a:p>
          <a:p>
            <a:r>
              <a:rPr lang="de-AT" dirty="0"/>
              <a:t>Average_speed and Calories sound like derived parameters, so we will not use them. </a:t>
            </a:r>
          </a:p>
          <a:p>
            <a:endParaRPr lang="de-A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3797020"/>
            <a:ext cx="9216276" cy="29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0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Overview of steps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AT" dirty="0" smtClean="0"/>
              <a:t>Open portal.azure.com and log in</a:t>
            </a:r>
          </a:p>
          <a:p>
            <a:pPr marL="342900" indent="-342900">
              <a:buAutoNum type="arabicPeriod"/>
            </a:pPr>
            <a:r>
              <a:rPr lang="de-AT" dirty="0" smtClean="0"/>
              <a:t>Add a new resource: Machine learning studio workspace</a:t>
            </a:r>
          </a:p>
          <a:p>
            <a:pPr marL="342900" indent="-342900">
              <a:buAutoNum type="arabicPeriod"/>
            </a:pPr>
            <a:r>
              <a:rPr lang="de-AT" dirty="0" smtClean="0"/>
              <a:t>Launch machine learning studio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AT" dirty="0" smtClean="0"/>
              <a:t>4. Create a new project</a:t>
            </a:r>
          </a:p>
          <a:p>
            <a:r>
              <a:rPr lang="de-AT" dirty="0" smtClean="0"/>
              <a:t>5. Prepare data: </a:t>
            </a:r>
            <a:r>
              <a:rPr lang="de-AT" dirty="0" smtClean="0"/>
              <a:t>Make sure number formats are correct and there are no missing values. With Strings we need to be careful as well. </a:t>
            </a:r>
            <a:endParaRPr lang="de-A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638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Overview of steps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de-AT" dirty="0" smtClean="0"/>
              <a:t>Upload CSV data into Dataset</a:t>
            </a:r>
          </a:p>
          <a:p>
            <a:pPr marL="342900" indent="-342900">
              <a:buAutoNum type="arabicPeriod"/>
            </a:pPr>
            <a:r>
              <a:rPr lang="de-AT" dirty="0" smtClean="0"/>
              <a:t>Create Experiment</a:t>
            </a:r>
          </a:p>
          <a:p>
            <a:pPr marL="342900" indent="-342900">
              <a:buAutoNum type="arabicPeriod"/>
            </a:pPr>
            <a:r>
              <a:rPr lang="de-AT" dirty="0" smtClean="0"/>
              <a:t>Add Dataset to experiment</a:t>
            </a:r>
          </a:p>
          <a:p>
            <a:pPr marL="806450" lvl="2" indent="-342900">
              <a:buAutoNum type="arabicPeriod"/>
            </a:pPr>
            <a:r>
              <a:rPr lang="de-AT" dirty="0" smtClean="0"/>
              <a:t>At this point, you can do some exploratory visualizations</a:t>
            </a:r>
          </a:p>
          <a:p>
            <a:pPr marL="342900" indent="-342900">
              <a:buAutoNum type="arabicPeriod"/>
            </a:pPr>
            <a:r>
              <a:rPr lang="de-AT" dirty="0" smtClean="0"/>
              <a:t>Clean dataset (optionally)</a:t>
            </a:r>
          </a:p>
          <a:p>
            <a:pPr marL="342900" indent="-342900">
              <a:buAutoNum type="arabicPeriod"/>
            </a:pPr>
            <a:r>
              <a:rPr lang="de-AT" dirty="0" smtClean="0"/>
              <a:t>Split </a:t>
            </a:r>
            <a:r>
              <a:rPr lang="de-AT" dirty="0" smtClean="0"/>
              <a:t>dataset</a:t>
            </a:r>
          </a:p>
          <a:p>
            <a:pPr marL="342900" indent="-342900">
              <a:buAutoNum type="arabicPeriod"/>
            </a:pPr>
            <a:r>
              <a:rPr lang="de-AT" dirty="0" smtClean="0"/>
              <a:t>Initialize machine learning model</a:t>
            </a:r>
          </a:p>
          <a:p>
            <a:pPr marL="342900" indent="-342900">
              <a:buAutoNum type="arabicPeriod"/>
            </a:pPr>
            <a:r>
              <a:rPr lang="de-AT" dirty="0" smtClean="0"/>
              <a:t>Train machine learning model</a:t>
            </a:r>
          </a:p>
          <a:p>
            <a:pPr marL="342900" indent="-342900">
              <a:buAutoNum type="arabicPeriod"/>
            </a:pPr>
            <a:r>
              <a:rPr lang="de-AT" dirty="0" smtClean="0"/>
              <a:t>Test machine learning model</a:t>
            </a:r>
          </a:p>
          <a:p>
            <a:pPr marL="342900" indent="-342900">
              <a:buAutoNum type="arabicPeriod"/>
            </a:pPr>
            <a:r>
              <a:rPr lang="de-AT" dirty="0" smtClean="0"/>
              <a:t>Evaluate machine learning model</a:t>
            </a:r>
          </a:p>
          <a:p>
            <a:pPr marL="342900" indent="-342900">
              <a:buAutoNum type="arabicPeriod"/>
            </a:pPr>
            <a:r>
              <a:rPr lang="de-AT" smtClean="0"/>
              <a:t>Deploy as a predictive webservice</a:t>
            </a:r>
            <a:endParaRPr lang="de-AT" dirty="0" smtClean="0"/>
          </a:p>
          <a:p>
            <a:pPr marL="342900" indent="-342900"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7738078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348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Georgia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PowerPoint Presentation</vt:lpstr>
      <vt:lpstr>Content</vt:lpstr>
      <vt:lpstr>Basic machine learning approach (aka Data Science)</vt:lpstr>
      <vt:lpstr>Sample model approach</vt:lpstr>
      <vt:lpstr>Understanding the data</vt:lpstr>
      <vt:lpstr>Overview of steps</vt:lpstr>
      <vt:lpstr>Overview of steps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Capgemini</dc:creator>
  <cp:lastModifiedBy>Delissen, Thomas</cp:lastModifiedBy>
  <cp:revision>16</cp:revision>
  <dcterms:created xsi:type="dcterms:W3CDTF">2017-10-17T23:58:58Z</dcterms:created>
  <dcterms:modified xsi:type="dcterms:W3CDTF">2017-11-09T16:09:07Z</dcterms:modified>
</cp:coreProperties>
</file>